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6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7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8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9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0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7" r:id="rId3"/>
    <p:sldMasterId id="2147483689" r:id="rId4"/>
    <p:sldMasterId id="2147483718" r:id="rId5"/>
    <p:sldMasterId id="2147483735" r:id="rId6"/>
    <p:sldMasterId id="2147483752" r:id="rId7"/>
    <p:sldMasterId id="2147483764" r:id="rId8"/>
    <p:sldMasterId id="2147483776" r:id="rId9"/>
    <p:sldMasterId id="2147483793" r:id="rId10"/>
    <p:sldMasterId id="2147483810" r:id="rId11"/>
  </p:sldMasterIdLst>
  <p:notesMasterIdLst>
    <p:notesMasterId r:id="rId31"/>
  </p:notesMasterIdLst>
  <p:sldIdLst>
    <p:sldId id="256" r:id="rId12"/>
    <p:sldId id="269" r:id="rId13"/>
    <p:sldId id="257" r:id="rId14"/>
    <p:sldId id="258" r:id="rId15"/>
    <p:sldId id="263" r:id="rId16"/>
    <p:sldId id="264" r:id="rId17"/>
    <p:sldId id="265" r:id="rId18"/>
    <p:sldId id="270" r:id="rId19"/>
    <p:sldId id="272" r:id="rId20"/>
    <p:sldId id="259" r:id="rId21"/>
    <p:sldId id="273" r:id="rId22"/>
    <p:sldId id="274" r:id="rId23"/>
    <p:sldId id="275" r:id="rId24"/>
    <p:sldId id="276" r:id="rId25"/>
    <p:sldId id="262" r:id="rId26"/>
    <p:sldId id="268" r:id="rId27"/>
    <p:sldId id="267" r:id="rId28"/>
    <p:sldId id="271" r:id="rId29"/>
    <p:sldId id="266" r:id="rId3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94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E55206-7B23-4981-A9BF-36A0F9215916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3B099-45F1-4703-99C8-102E66D7C6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291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22C4F3-79A4-44BE-86B9-50740A5A439F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860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4527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10004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7520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02981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6E548-8082-4B97-9722-D5BC7761064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635007"/>
      </p:ext>
    </p:extLst>
  </p:cSld>
  <p:clrMapOvr>
    <a:masterClrMapping/>
  </p:clrMapOvr>
  <p:transition advClick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A8519-8349-4E94-991C-B3DA235797D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512681"/>
      </p:ext>
    </p:extLst>
  </p:cSld>
  <p:clrMapOvr>
    <a:masterClrMapping/>
  </p:clrMapOvr>
  <p:transition advClick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D4E8C-7593-4952-8302-DD01241E3E5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842107"/>
      </p:ext>
    </p:extLst>
  </p:cSld>
  <p:clrMapOvr>
    <a:masterClrMapping/>
  </p:clrMapOvr>
  <p:transition advClick="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3AB70-2E21-45F2-A2CC-FCEC1CF1DC0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297772"/>
      </p:ext>
    </p:extLst>
  </p:cSld>
  <p:clrMapOvr>
    <a:masterClrMapping/>
  </p:clrMapOvr>
  <p:transition advClick="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04C0A-AF4B-4BDD-95F2-79ABE3A4D4C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491382"/>
      </p:ext>
    </p:extLst>
  </p:cSld>
  <p:clrMapOvr>
    <a:masterClrMapping/>
  </p:clrMapOvr>
  <p:transition advClick="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60B51-94E0-4E3C-A6D9-9A996AD38B5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229919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DD9E8-2A67-4E47-A475-2CA091F1FD2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130359"/>
      </p:ext>
    </p:extLst>
  </p:cSld>
  <p:clrMapOvr>
    <a:masterClrMapping/>
  </p:clrMapOvr>
  <p:transition advClick="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84002-3B6E-4C7B-9E87-A6EB8BA288D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971004"/>
      </p:ext>
    </p:extLst>
  </p:cSld>
  <p:clrMapOvr>
    <a:masterClrMapping/>
  </p:clrMapOvr>
  <p:transition advClick="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8D5B1-A2BF-42F5-AF3F-106C1358B3D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289111"/>
      </p:ext>
    </p:extLst>
  </p:cSld>
  <p:clrMapOvr>
    <a:masterClrMapping/>
  </p:clrMapOvr>
  <p:transition advClick="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D2EFA-5C78-4933-9618-FD2D964D936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839835"/>
      </p:ext>
    </p:extLst>
  </p:cSld>
  <p:clrMapOvr>
    <a:masterClrMapping/>
  </p:clrMapOvr>
  <p:transition advClick="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2B79A-B386-4059-9860-0F09AAAF3F0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711714"/>
      </p:ext>
    </p:extLst>
  </p:cSld>
  <p:clrMapOvr>
    <a:masterClrMapping/>
  </p:clrMapOvr>
  <p:transition advClick="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10374-18D2-4F11-9D49-882F16D598E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865381"/>
      </p:ext>
    </p:extLst>
  </p:cSld>
  <p:clrMapOvr>
    <a:masterClrMapping/>
  </p:clrMapOvr>
  <p:transition advClick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4DF9D-FB48-4AE7-A97B-D4F6273D740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558"/>
      </p:ext>
    </p:extLst>
  </p:cSld>
  <p:clrMapOvr>
    <a:masterClrMapping/>
  </p:clrMapOvr>
  <p:transition advClick="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6A3CB-073F-495D-8D51-B66DA86BE6D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076795"/>
      </p:ext>
    </p:extLst>
  </p:cSld>
  <p:clrMapOvr>
    <a:masterClrMapping/>
  </p:clrMapOvr>
  <p:transition advClick="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B1023-0D2F-495A-91E9-91A0206B03A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374940"/>
      </p:ext>
    </p:extLst>
  </p:cSld>
  <p:clrMapOvr>
    <a:masterClrMapping/>
  </p:clrMapOvr>
  <p:transition advClick="0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73D05-651F-4F58-B717-DCB017C5635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87165"/>
      </p:ext>
    </p:extLst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4E003-839A-4045-B88E-8A448DC6193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882644"/>
      </p:ext>
    </p:extLst>
  </p:cSld>
  <p:clrMapOvr>
    <a:masterClrMapping/>
  </p:clrMapOvr>
  <p:transition advClick="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6E548-8082-4B97-9722-D5BC7761064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281898"/>
      </p:ext>
    </p:extLst>
  </p:cSld>
  <p:clrMapOvr>
    <a:masterClrMapping/>
  </p:clrMapOvr>
  <p:transition advClick="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A8519-8349-4E94-991C-B3DA235797D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06264"/>
      </p:ext>
    </p:extLst>
  </p:cSld>
  <p:clrMapOvr>
    <a:masterClrMapping/>
  </p:clrMapOvr>
  <p:transition advClick="0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D4E8C-7593-4952-8302-DD01241E3E5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133950"/>
      </p:ext>
    </p:extLst>
  </p:cSld>
  <p:clrMapOvr>
    <a:masterClrMapping/>
  </p:clrMapOvr>
  <p:transition advClick="0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3AB70-2E21-45F2-A2CC-FCEC1CF1DC0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2520"/>
      </p:ext>
    </p:extLst>
  </p:cSld>
  <p:clrMapOvr>
    <a:masterClrMapping/>
  </p:clrMapOvr>
  <p:transition advClick="0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04C0A-AF4B-4BDD-95F2-79ABE3A4D4C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346095"/>
      </p:ext>
    </p:extLst>
  </p:cSld>
  <p:clrMapOvr>
    <a:masterClrMapping/>
  </p:clrMapOvr>
  <p:transition advClick="0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60B51-94E0-4E3C-A6D9-9A996AD38B5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786991"/>
      </p:ext>
    </p:extLst>
  </p:cSld>
  <p:clrMapOvr>
    <a:masterClrMapping/>
  </p:clrMapOvr>
  <p:transition advClick="0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DD9E8-2A67-4E47-A475-2CA091F1FD2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902974"/>
      </p:ext>
    </p:extLst>
  </p:cSld>
  <p:clrMapOvr>
    <a:masterClrMapping/>
  </p:clrMapOvr>
  <p:transition advClick="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84002-3B6E-4C7B-9E87-A6EB8BA288D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070501"/>
      </p:ext>
    </p:extLst>
  </p:cSld>
  <p:clrMapOvr>
    <a:masterClrMapping/>
  </p:clrMapOvr>
  <p:transition advClick="0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8D5B1-A2BF-42F5-AF3F-106C1358B3D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064768"/>
      </p:ext>
    </p:extLst>
  </p:cSld>
  <p:clrMapOvr>
    <a:masterClrMapping/>
  </p:clrMapOvr>
  <p:transition advClick="0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D2EFA-5C78-4933-9618-FD2D964D936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808146"/>
      </p:ext>
    </p:extLst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7030A-F71F-43E8-91F9-D333C192171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786925"/>
      </p:ext>
    </p:extLst>
  </p:cSld>
  <p:clrMapOvr>
    <a:masterClrMapping/>
  </p:clrMapOvr>
  <p:transition advClick="0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2B79A-B386-4059-9860-0F09AAAF3F0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468992"/>
      </p:ext>
    </p:extLst>
  </p:cSld>
  <p:clrMapOvr>
    <a:masterClrMapping/>
  </p:clrMapOvr>
  <p:transition advClick="0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10374-18D2-4F11-9D49-882F16D598E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52613"/>
      </p:ext>
    </p:extLst>
  </p:cSld>
  <p:clrMapOvr>
    <a:masterClrMapping/>
  </p:clrMapOvr>
  <p:transition advClick="0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4DF9D-FB48-4AE7-A97B-D4F6273D740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669005"/>
      </p:ext>
    </p:extLst>
  </p:cSld>
  <p:clrMapOvr>
    <a:masterClrMapping/>
  </p:clrMapOvr>
  <p:transition advClick="0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6A3CB-073F-495D-8D51-B66DA86BE6D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017645"/>
      </p:ext>
    </p:extLst>
  </p:cSld>
  <p:clrMapOvr>
    <a:masterClrMapping/>
  </p:clrMapOvr>
  <p:transition advClick="0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B1023-0D2F-495A-91E9-91A0206B03A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043397"/>
      </p:ext>
    </p:extLst>
  </p:cSld>
  <p:clrMapOvr>
    <a:masterClrMapping/>
  </p:clrMapOvr>
  <p:transition advClick="0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73D05-651F-4F58-B717-DCB017C5635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53505"/>
      </p:ext>
    </p:extLst>
  </p:cSld>
  <p:clrMapOvr>
    <a:masterClrMapping/>
  </p:clrMapOvr>
  <p:transition advClick="0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6E548-8082-4B97-9722-D5BC7761064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199711"/>
      </p:ext>
    </p:extLst>
  </p:cSld>
  <p:clrMapOvr>
    <a:masterClrMapping/>
  </p:clrMapOvr>
  <p:transition advClick="0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A8519-8349-4E94-991C-B3DA235797D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692998"/>
      </p:ext>
    </p:extLst>
  </p:cSld>
  <p:clrMapOvr>
    <a:masterClrMapping/>
  </p:clrMapOvr>
  <p:transition advClick="0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D4E8C-7593-4952-8302-DD01241E3E5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531527"/>
      </p:ext>
    </p:extLst>
  </p:cSld>
  <p:clrMapOvr>
    <a:masterClrMapping/>
  </p:clrMapOvr>
  <p:transition advClick="0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3AB70-2E21-45F2-A2CC-FCEC1CF1DC0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037020"/>
      </p:ext>
    </p:extLst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4B109-BA18-4574-BF12-FCBE8170454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484012"/>
      </p:ext>
    </p:extLst>
  </p:cSld>
  <p:clrMapOvr>
    <a:masterClrMapping/>
  </p:clrMapOvr>
  <p:transition advClick="0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04C0A-AF4B-4BDD-95F2-79ABE3A4D4C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467685"/>
      </p:ext>
    </p:extLst>
  </p:cSld>
  <p:clrMapOvr>
    <a:masterClrMapping/>
  </p:clrMapOvr>
  <p:transition advClick="0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60B51-94E0-4E3C-A6D9-9A996AD38B5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540758"/>
      </p:ext>
    </p:extLst>
  </p:cSld>
  <p:clrMapOvr>
    <a:masterClrMapping/>
  </p:clrMapOvr>
  <p:transition advClick="0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DD9E8-2A67-4E47-A475-2CA091F1FD2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416983"/>
      </p:ext>
    </p:extLst>
  </p:cSld>
  <p:clrMapOvr>
    <a:masterClrMapping/>
  </p:clrMapOvr>
  <p:transition advClick="0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84002-3B6E-4C7B-9E87-A6EB8BA288D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977590"/>
      </p:ext>
    </p:extLst>
  </p:cSld>
  <p:clrMapOvr>
    <a:masterClrMapping/>
  </p:clrMapOvr>
  <p:transition advClick="0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8D5B1-A2BF-42F5-AF3F-106C1358B3D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804561"/>
      </p:ext>
    </p:extLst>
  </p:cSld>
  <p:clrMapOvr>
    <a:masterClrMapping/>
  </p:clrMapOvr>
  <p:transition advClick="0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D2EFA-5C78-4933-9618-FD2D964D936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356032"/>
      </p:ext>
    </p:extLst>
  </p:cSld>
  <p:clrMapOvr>
    <a:masterClrMapping/>
  </p:clrMapOvr>
  <p:transition advClick="0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2B79A-B386-4059-9860-0F09AAAF3F0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0728"/>
      </p:ext>
    </p:extLst>
  </p:cSld>
  <p:clrMapOvr>
    <a:masterClrMapping/>
  </p:clrMapOvr>
  <p:transition advClick="0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10374-18D2-4F11-9D49-882F16D598E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527722"/>
      </p:ext>
    </p:extLst>
  </p:cSld>
  <p:clrMapOvr>
    <a:masterClrMapping/>
  </p:clrMapOvr>
  <p:transition advClick="0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4DF9D-FB48-4AE7-A97B-D4F6273D740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15801"/>
      </p:ext>
    </p:extLst>
  </p:cSld>
  <p:clrMapOvr>
    <a:masterClrMapping/>
  </p:clrMapOvr>
  <p:transition advClick="0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6A3CB-073F-495D-8D51-B66DA86BE6D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453314"/>
      </p:ext>
    </p:extLst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2E0CA-3387-4794-B640-BF30C8BC5D8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072139"/>
      </p:ext>
    </p:extLst>
  </p:cSld>
  <p:clrMapOvr>
    <a:masterClrMapping/>
  </p:clrMapOvr>
  <p:transition advClick="0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B1023-0D2F-495A-91E9-91A0206B03A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291134"/>
      </p:ext>
    </p:extLst>
  </p:cSld>
  <p:clrMapOvr>
    <a:masterClrMapping/>
  </p:clrMapOvr>
  <p:transition advClick="0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73D05-651F-4F58-B717-DCB017C5635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896992"/>
      </p:ext>
    </p:extLst>
  </p:cSld>
  <p:clrMapOvr>
    <a:masterClrMapping/>
  </p:clrMapOvr>
  <p:transition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ACDBA-EEFE-4CFB-AB7B-D99BFC2DA2F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807081"/>
      </p:ext>
    </p:extLst>
  </p:cSld>
  <p:clrMapOvr>
    <a:masterClrMapping/>
  </p:clrMapOvr>
  <p:transition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DDFC5-28E1-4793-BA55-99D31B12344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773431"/>
      </p:ext>
    </p:extLst>
  </p:cSld>
  <p:clrMapOvr>
    <a:masterClrMapping/>
  </p:clrMapOvr>
  <p:transition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50B2B-6F41-4B7B-BFCA-40D2B16F6F4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807175"/>
      </p:ext>
    </p:extLst>
  </p:cSld>
  <p:clrMapOvr>
    <a:masterClrMapping/>
  </p:clrMapOvr>
  <p:transition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AD9A1-E1C3-4CAB-BA06-19CA8F7A91E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310184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E78E6-D46A-4B32-9648-EF0070B93C3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56000"/>
      </p:ext>
    </p:extLst>
  </p:cSld>
  <p:clrMapOvr>
    <a:masterClrMapping/>
  </p:clrMapOvr>
  <p:transition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F4900-E249-42F8-AB9A-AC6BB7464DC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742705"/>
      </p:ext>
    </p:extLst>
  </p:cSld>
  <p:clrMapOvr>
    <a:masterClrMapping/>
  </p:clrMapOvr>
  <p:transition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A28AB-23A4-4612-9FA4-6D9D94E9946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1478"/>
      </p:ext>
    </p:extLst>
  </p:cSld>
  <p:clrMapOvr>
    <a:masterClrMapping/>
  </p:clrMapOvr>
  <p:transition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8BF01-8E8C-43C2-97E8-F08DE258661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988859"/>
      </p:ext>
    </p:extLst>
  </p:cSld>
  <p:clrMapOvr>
    <a:masterClrMapping/>
  </p:clrMapOvr>
  <p:transition advClick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56919-70B8-454B-B071-2C1BD341674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864435"/>
      </p:ext>
    </p:extLst>
  </p:cSld>
  <p:clrMapOvr>
    <a:masterClrMapping/>
  </p:clrMapOvr>
  <p:transition advClick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0B7D3-7B0D-4E3B-8C6B-47AE598BFE0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349153"/>
      </p:ext>
    </p:extLst>
  </p:cSld>
  <p:clrMapOvr>
    <a:masterClrMapping/>
  </p:clrMapOvr>
  <p:transition advClick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B68EC-6AF6-4F82-930A-2E437B278E1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315709"/>
      </p:ext>
    </p:extLst>
  </p:cSld>
  <p:clrMapOvr>
    <a:masterClrMapping/>
  </p:clrMapOvr>
  <p:transition advClick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8BCA3-3E1E-470A-8123-F49D614FC60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144792"/>
      </p:ext>
    </p:extLst>
  </p:cSld>
  <p:clrMapOvr>
    <a:masterClrMapping/>
  </p:clrMapOvr>
  <p:transition advClick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8879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141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8231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6738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3785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0848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1749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9068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0945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0936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6239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642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089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6156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1537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9571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3588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7574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854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3783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8410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683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6E548-8082-4B97-9722-D5BC7761064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761405"/>
      </p:ext>
    </p:extLst>
  </p:cSld>
  <p:clrMapOvr>
    <a:masterClrMapping/>
  </p:clrMapOvr>
  <p:transition advClick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A8519-8349-4E94-991C-B3DA235797D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132523"/>
      </p:ext>
    </p:extLst>
  </p:cSld>
  <p:clrMapOvr>
    <a:masterClrMapping/>
  </p:clrMapOvr>
  <p:transition advClick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D4E8C-7593-4952-8302-DD01241E3E5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309927"/>
      </p:ext>
    </p:extLst>
  </p:cSld>
  <p:clrMapOvr>
    <a:masterClrMapping/>
  </p:clrMapOvr>
  <p:transition advClick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3AB70-2E21-45F2-A2CC-FCEC1CF1DC0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33490"/>
      </p:ext>
    </p:extLst>
  </p:cSld>
  <p:clrMapOvr>
    <a:masterClrMapping/>
  </p:clrMapOvr>
  <p:transition advClick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04C0A-AF4B-4BDD-95F2-79ABE3A4D4C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444296"/>
      </p:ext>
    </p:extLst>
  </p:cSld>
  <p:clrMapOvr>
    <a:masterClrMapping/>
  </p:clrMapOvr>
  <p:transition advClick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60B51-94E0-4E3C-A6D9-9A996AD38B5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284991"/>
      </p:ext>
    </p:extLst>
  </p:cSld>
  <p:clrMapOvr>
    <a:masterClrMapping/>
  </p:clrMapOvr>
  <p:transition advClick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DD9E8-2A67-4E47-A475-2CA091F1FD2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193905"/>
      </p:ext>
    </p:extLst>
  </p:cSld>
  <p:clrMapOvr>
    <a:masterClrMapping/>
  </p:clrMapOvr>
  <p:transition advClick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84002-3B6E-4C7B-9E87-A6EB8BA288D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826100"/>
      </p:ext>
    </p:extLst>
  </p:cSld>
  <p:clrMapOvr>
    <a:masterClrMapping/>
  </p:clrMapOvr>
  <p:transition advClick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8D5B1-A2BF-42F5-AF3F-106C1358B3D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514170"/>
      </p:ext>
    </p:extLst>
  </p:cSld>
  <p:clrMapOvr>
    <a:masterClrMapping/>
  </p:clrMapOvr>
  <p:transition advClick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D2EFA-5C78-4933-9618-FD2D964D936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957078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2B79A-B386-4059-9860-0F09AAAF3F0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948341"/>
      </p:ext>
    </p:extLst>
  </p:cSld>
  <p:clrMapOvr>
    <a:masterClrMapping/>
  </p:clrMapOvr>
  <p:transition advClick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10374-18D2-4F11-9D49-882F16D598E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448526"/>
      </p:ext>
    </p:extLst>
  </p:cSld>
  <p:clrMapOvr>
    <a:masterClrMapping/>
  </p:clrMapOvr>
  <p:transition advClick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4DF9D-FB48-4AE7-A97B-D4F6273D740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225824"/>
      </p:ext>
    </p:extLst>
  </p:cSld>
  <p:clrMapOvr>
    <a:masterClrMapping/>
  </p:clrMapOvr>
  <p:transition advClick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6A3CB-073F-495D-8D51-B66DA86BE6D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101588"/>
      </p:ext>
    </p:extLst>
  </p:cSld>
  <p:clrMapOvr>
    <a:masterClrMapping/>
  </p:clrMapOvr>
  <p:transition advClick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B1023-0D2F-495A-91E9-91A0206B03A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394860"/>
      </p:ext>
    </p:extLst>
  </p:cSld>
  <p:clrMapOvr>
    <a:masterClrMapping/>
  </p:clrMapOvr>
  <p:transition advClick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73D05-651F-4F58-B717-DCB017C5635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638269"/>
      </p:ext>
    </p:extLst>
  </p:cSld>
  <p:clrMapOvr>
    <a:masterClrMapping/>
  </p:clrMapOvr>
  <p:transition advClick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6E548-8082-4B97-9722-D5BC7761064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424911"/>
      </p:ext>
    </p:extLst>
  </p:cSld>
  <p:clrMapOvr>
    <a:masterClrMapping/>
  </p:clrMapOvr>
  <p:transition advClick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A8519-8349-4E94-991C-B3DA235797D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089363"/>
      </p:ext>
    </p:extLst>
  </p:cSld>
  <p:clrMapOvr>
    <a:masterClrMapping/>
  </p:clrMapOvr>
  <p:transition advClick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D4E8C-7593-4952-8302-DD01241E3E5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38935"/>
      </p:ext>
    </p:extLst>
  </p:cSld>
  <p:clrMapOvr>
    <a:masterClrMapping/>
  </p:clrMapOvr>
  <p:transition advClick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3AB70-2E21-45F2-A2CC-FCEC1CF1DC0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760870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04C0A-AF4B-4BDD-95F2-79ABE3A4D4C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747136"/>
      </p:ext>
    </p:extLst>
  </p:cSld>
  <p:clrMapOvr>
    <a:masterClrMapping/>
  </p:clrMapOvr>
  <p:transition advClick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60B51-94E0-4E3C-A6D9-9A996AD38B5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64980"/>
      </p:ext>
    </p:extLst>
  </p:cSld>
  <p:clrMapOvr>
    <a:masterClrMapping/>
  </p:clrMapOvr>
  <p:transition advClick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DD9E8-2A67-4E47-A475-2CA091F1FD2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649075"/>
      </p:ext>
    </p:extLst>
  </p:cSld>
  <p:clrMapOvr>
    <a:masterClrMapping/>
  </p:clrMapOvr>
  <p:transition advClick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84002-3B6E-4C7B-9E87-A6EB8BA288D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732310"/>
      </p:ext>
    </p:extLst>
  </p:cSld>
  <p:clrMapOvr>
    <a:masterClrMapping/>
  </p:clrMapOvr>
  <p:transition advClick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8D5B1-A2BF-42F5-AF3F-106C1358B3D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909219"/>
      </p:ext>
    </p:extLst>
  </p:cSld>
  <p:clrMapOvr>
    <a:masterClrMapping/>
  </p:clrMapOvr>
  <p:transition advClick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D2EFA-5C78-4933-9618-FD2D964D936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398884"/>
      </p:ext>
    </p:extLst>
  </p:cSld>
  <p:clrMapOvr>
    <a:masterClrMapping/>
  </p:clrMapOvr>
  <p:transition advClick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2B79A-B386-4059-9860-0F09AAAF3F0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075726"/>
      </p:ext>
    </p:extLst>
  </p:cSld>
  <p:clrMapOvr>
    <a:masterClrMapping/>
  </p:clrMapOvr>
  <p:transition advClick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10374-18D2-4F11-9D49-882F16D598E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86260"/>
      </p:ext>
    </p:extLst>
  </p:cSld>
  <p:clrMapOvr>
    <a:masterClrMapping/>
  </p:clrMapOvr>
  <p:transition advClick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4DF9D-FB48-4AE7-A97B-D4F6273D740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559474"/>
      </p:ext>
    </p:extLst>
  </p:cSld>
  <p:clrMapOvr>
    <a:masterClrMapping/>
  </p:clrMapOvr>
  <p:transition advClick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6A3CB-073F-495D-8D51-B66DA86BE6D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449342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B1023-0D2F-495A-91E9-91A0206B03A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549680"/>
      </p:ext>
    </p:extLst>
  </p:cSld>
  <p:clrMapOvr>
    <a:masterClrMapping/>
  </p:clrMapOvr>
  <p:transition advClick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73D05-651F-4F58-B717-DCB017C5635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136965"/>
      </p:ext>
    </p:extLst>
  </p:cSld>
  <p:clrMapOvr>
    <a:masterClrMapping/>
  </p:clrMapOvr>
  <p:transition advClick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37948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17681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75953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6932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16917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92988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4304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279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83192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70879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13482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70307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94025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99444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05080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55685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87382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474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17" Type="http://schemas.openxmlformats.org/officeDocument/2006/relationships/theme" Target="../theme/theme10.xml"/><Relationship Id="rId2" Type="http://schemas.openxmlformats.org/officeDocument/2006/relationships/slideLayout" Target="../slideLayouts/slideLayout121.xml"/><Relationship Id="rId16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Relationship Id="rId14" Type="http://schemas.openxmlformats.org/officeDocument/2006/relationships/slideLayout" Target="../slideLayouts/slideLayout13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slideLayout" Target="../slideLayouts/slideLayout148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7.xml"/><Relationship Id="rId17" Type="http://schemas.openxmlformats.org/officeDocument/2006/relationships/theme" Target="../theme/theme11.xml"/><Relationship Id="rId2" Type="http://schemas.openxmlformats.org/officeDocument/2006/relationships/slideLayout" Target="../slideLayouts/slideLayout137.xml"/><Relationship Id="rId16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Relationship Id="rId14" Type="http://schemas.openxmlformats.org/officeDocument/2006/relationships/slideLayout" Target="../slideLayouts/slideLayout14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105.xml"/><Relationship Id="rId16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slideLayout" Target="../slideLayouts/slideLayout1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bg1"/>
          </a:fgClr>
          <a:bgClr>
            <a:schemeClr val="accent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7526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526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526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A7E16A-255E-4E15-A141-3E1BAFE36423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638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09" r:id="rId16"/>
  </p:sldLayoutIdLst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2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2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5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2642" grpId="0"/>
      <p:bldP spid="75264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26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75264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26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75264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26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75264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26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75264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26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75264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bg1"/>
          </a:fgClr>
          <a:bgClr>
            <a:schemeClr val="accent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7526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526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526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A7E16A-255E-4E15-A141-3E1BAFE36423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422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</p:sldLayoutIdLst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2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2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5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2642" grpId="0"/>
      <p:bldP spid="75264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26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75264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26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75264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26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75264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26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75264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26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75264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bg1"/>
          </a:fgClr>
          <a:bgClr>
            <a:schemeClr val="accent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526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526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526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92B13F-BD36-4442-AADA-AF830AC748F3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94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2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2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5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2642" grpId="0"/>
      <p:bldP spid="75264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26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75264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26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75264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26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75264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26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75264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26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75264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789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694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bg1"/>
          </a:fgClr>
          <a:bgClr>
            <a:schemeClr val="accent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7526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526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526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A7E16A-255E-4E15-A141-3E1BAFE36423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741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</p:sldLayoutIdLst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2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2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5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2642" grpId="0"/>
      <p:bldP spid="75264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26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75264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26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75264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26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75264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26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75264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26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75264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bg1"/>
          </a:fgClr>
          <a:bgClr>
            <a:schemeClr val="accent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7526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526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526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A7E16A-255E-4E15-A141-3E1BAFE36423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441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</p:sldLayoutIdLst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2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2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5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2642" grpId="0"/>
      <p:bldP spid="75264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26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75264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26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75264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26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75264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26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75264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26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75264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543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203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bg1"/>
          </a:fgClr>
          <a:bgClr>
            <a:schemeClr val="accent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7526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526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526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A7E16A-255E-4E15-A141-3E1BAFE36423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410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</p:sldLayoutIdLst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2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2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5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2642" grpId="0"/>
      <p:bldP spid="75264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26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75264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26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75264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26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75264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26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75264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26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75264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rgbClr val="CCFF33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Состояние условий и охраны труда в Нижегородской области</a:t>
            </a: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0317126"/>
              </p:ext>
            </p:extLst>
          </p:nvPr>
        </p:nvGraphicFramePr>
        <p:xfrm>
          <a:off x="0" y="1052735"/>
          <a:ext cx="9144000" cy="5942259"/>
        </p:xfrm>
        <a:graphic>
          <a:graphicData uri="http://schemas.openxmlformats.org/drawingml/2006/table">
            <a:tbl>
              <a:tblPr/>
              <a:tblGrid>
                <a:gridCol w="3460569"/>
                <a:gridCol w="823399"/>
                <a:gridCol w="792088"/>
                <a:gridCol w="792088"/>
                <a:gridCol w="792088"/>
                <a:gridCol w="792088"/>
                <a:gridCol w="792088"/>
                <a:gridCol w="899592"/>
              </a:tblGrid>
              <a:tr h="3291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699" marR="65699" marT="0" marB="0" horzOverflow="overflow">
                    <a:lnL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699" marR="65699" marT="0" marB="0" horzOverflow="overflow">
                    <a:lnL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699" marR="65699" marT="0" marB="0" horzOverflow="overflow">
                    <a:lnL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699" marR="65699" marT="0" marB="0" horzOverflow="overflow">
                    <a:lnL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699" marR="65699" marT="0" marB="0" horzOverflow="overflow">
                    <a:lnL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699" marR="65699" marT="0" marB="0" horzOverflow="overflow">
                    <a:lnL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65699" marR="65699" marT="0" marB="0" horzOverflow="overflow">
                    <a:lnL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65699" marR="65699" marT="0" marB="0" horzOverflow="overflow">
                    <a:lnL w="285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7075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общего травматизма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расчёте на 1000 работающих</a:t>
                      </a:r>
                    </a:p>
                  </a:txBody>
                  <a:tcPr marL="65699" marR="65699" marT="0" marB="0" horzOverflow="overflow">
                    <a:lnL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699" marR="65699" marT="0" marB="0" horzOverflow="overflow">
                    <a:lnL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699" marR="65699" marT="0" marB="0" horzOverflow="overflow">
                    <a:lnL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699" marR="65699" marT="0" marB="0" horzOverflow="overflow">
                    <a:lnL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699" marR="65699" marT="0" marB="0" horzOverflow="overflow">
                    <a:lnL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1,04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699" marR="65699" marT="0" marB="0" horzOverflow="overflow">
                    <a:lnL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</a:p>
                  </a:txBody>
                  <a:tcPr marL="65699" marR="65699" marT="0" marB="0" horzOverflow="overflow">
                    <a:lnL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(0,6)</a:t>
                      </a:r>
                    </a:p>
                  </a:txBody>
                  <a:tcPr marL="65699" marR="65699" marT="0" marB="0" horzOverflow="overflow">
                    <a:lnL w="285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6219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смертельного травматизма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расчёте на 1000 работающих</a:t>
                      </a:r>
                    </a:p>
                  </a:txBody>
                  <a:tcPr marL="65699" marR="65699" marT="0" marB="0" horzOverflow="overflow">
                    <a:lnL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0,055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699" marR="65699" marT="0" marB="0" horzOverflow="overflow">
                    <a:lnL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0,036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699" marR="65699" marT="0" marB="0" horzOverflow="overflow">
                    <a:lnL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0,057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699" marR="65699" marT="0" marB="0" horzOverflow="overflow">
                    <a:lnL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0,040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699" marR="65699" marT="0" marB="0" horzOverflow="overflow">
                    <a:lnL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0,052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699" marR="65699" marT="0" marB="0" horzOverflow="overflow">
                    <a:lnL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0,069</a:t>
                      </a:r>
                    </a:p>
                  </a:txBody>
                  <a:tcPr marL="65699" marR="65699" marT="0" marB="0" horzOverflow="overflow">
                    <a:lnL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(0,018)</a:t>
                      </a:r>
                    </a:p>
                  </a:txBody>
                  <a:tcPr marL="65699" marR="65699" marT="0" marB="0" horzOverflow="overflow">
                    <a:lnL w="285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6219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ПОГИБШИХ НА ПРОИЗВОДСТВЕ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699" marR="65699" marT="0" marB="0" horzOverflow="overflow">
                    <a:lnL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699" marR="65699" marT="0" marB="0" horzOverflow="overflow">
                    <a:lnL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699" marR="65699" marT="0" marB="0" horzOverflow="overflow">
                    <a:lnL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699" marR="65699" marT="0" marB="0" horzOverflow="overflow">
                    <a:lnL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699" marR="65699" marT="0" marB="0" horzOverflow="overflow">
                    <a:lnL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699" marR="65699" marT="0" marB="0" horzOverflow="overflow">
                    <a:lnL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65699" marR="65699" marT="0" marB="0" horzOverflow="overflow">
                    <a:lnL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(14)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(27)</a:t>
                      </a:r>
                    </a:p>
                  </a:txBody>
                  <a:tcPr marL="65699" marR="65699" marT="0" marB="0" horzOverflow="overflow">
                    <a:lnL w="285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6219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Общее количество пострадавших при несчастных случаях на производстве</a:t>
                      </a:r>
                    </a:p>
                  </a:txBody>
                  <a:tcPr marL="65699" marR="65699" marT="0" marB="0" horzOverflow="overflow">
                    <a:lnL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1053</a:t>
                      </a:r>
                    </a:p>
                  </a:txBody>
                  <a:tcPr marL="65699" marR="65699" marT="0" marB="0" horzOverflow="overflow">
                    <a:lnL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1085</a:t>
                      </a:r>
                    </a:p>
                  </a:txBody>
                  <a:tcPr marL="65699" marR="65699" marT="0" marB="0" horzOverflow="overflow">
                    <a:lnL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992</a:t>
                      </a:r>
                    </a:p>
                  </a:txBody>
                  <a:tcPr marL="65699" marR="65699" marT="0" marB="0" horzOverflow="overflow">
                    <a:lnL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930</a:t>
                      </a:r>
                    </a:p>
                  </a:txBody>
                  <a:tcPr marL="65699" marR="65699" marT="0" marB="0" horzOverflow="overflow">
                    <a:lnL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891</a:t>
                      </a:r>
                    </a:p>
                  </a:txBody>
                  <a:tcPr marL="65699" marR="65699" marT="0" marB="0" horzOverflow="overflow">
                    <a:lnL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776</a:t>
                      </a:r>
                    </a:p>
                  </a:txBody>
                  <a:tcPr marL="65699" marR="65699" marT="0" marB="0" horzOverflow="overflow">
                    <a:lnL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730</a:t>
                      </a:r>
                    </a:p>
                  </a:txBody>
                  <a:tcPr marL="65699" marR="65699" marT="0" marB="0" horzOverflow="overflow">
                    <a:lnL w="285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621993">
                <a:tc rowSpan="2">
                  <a:txBody>
                    <a:bodyPr/>
                    <a:lstStyle/>
                    <a:p>
                      <a:pPr marL="1793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 профессиональной заболеваемости в расчёте на 10000 работников / количество человек</a:t>
                      </a:r>
                    </a:p>
                  </a:txBody>
                  <a:tcPr marL="65699" marR="65699" marT="0" marB="0" horzOverflow="overflow">
                    <a:lnL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0,79 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699" marR="65699" marT="0" marB="0" horzOverflow="overflow">
                    <a:lnL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1,04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699" marR="65699" marT="0" marB="0" horzOverflow="overflow">
                    <a:lnL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1,18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699" marR="65699" marT="0" marB="0" horzOverflow="overflow">
                    <a:lnL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1,19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699" marR="65699" marT="0" marB="0" horzOverflow="overflow">
                    <a:lnL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0,86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699" marR="65699" marT="0" marB="0" horzOverflow="overflow">
                    <a:lnL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</a:p>
                  </a:txBody>
                  <a:tcPr marL="65699" marR="65699" marT="0" marB="0" horzOverflow="overflow">
                    <a:lnL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0,62</a:t>
                      </a:r>
                    </a:p>
                  </a:txBody>
                  <a:tcPr marL="65699" marR="65699" marT="0" marB="0" horzOverflow="overflow">
                    <a:lnL w="285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5183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699" marR="65699" marT="0" marB="0" horzOverflow="overflow">
                    <a:lnL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699" marR="65699" marT="0" marB="0" horzOverflow="overflow">
                    <a:lnL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699" marR="65699" marT="0" marB="0" horzOverflow="overflow">
                    <a:lnL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699" marR="65699" marT="0" marB="0" horzOverflow="overflow">
                    <a:lnL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699" marR="65699" marT="0" marB="0" horzOverflow="overflow">
                    <a:lnL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</a:p>
                  </a:txBody>
                  <a:tcPr marL="65699" marR="65699" marT="0" marB="0" horzOverflow="overflow">
                    <a:lnL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(в </a:t>
                      </a:r>
                      <a:r>
                        <a:rPr kumimoji="0" lang="ru-RU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т.ч</a:t>
                      </a: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женщины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699" marR="65699" marT="0" marB="0" horzOverflow="overflow">
                    <a:lnL w="285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1036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 работников,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занятых в условиях, не отвечающих санитарно-гигиеническим нормам (%)</a:t>
                      </a:r>
                    </a:p>
                  </a:txBody>
                  <a:tcPr marL="65699" marR="65699" marT="0" marB="0" horzOverflow="overflow">
                    <a:lnL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30,9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699" marR="65699" marT="0" marB="0" horzOverflow="overflow">
                    <a:lnL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31,3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699" marR="65699" marT="0" marB="0" horzOverflow="overflow">
                    <a:lnL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40,8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699" marR="65699" marT="0" marB="0" horzOverflow="overflow">
                    <a:lnL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39,6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699" marR="65699" marT="0" marB="0" horzOverflow="overflow">
                    <a:lnL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38,6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699" marR="65699" marT="0" marB="0" horzOverflow="overflow">
                    <a:lnL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37,5</a:t>
                      </a:r>
                    </a:p>
                  </a:txBody>
                  <a:tcPr marL="65699" marR="65699" marT="0" marB="0" horzOverflow="overflow">
                    <a:lnL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(38,0)</a:t>
                      </a:r>
                    </a:p>
                  </a:txBody>
                  <a:tcPr marL="65699" marR="65699" marT="0" marB="0" horzOverflow="overflow">
                    <a:lnL w="285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7256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Затраты на охрану труда в расчёте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 одного работника (рублей)</a:t>
                      </a:r>
                    </a:p>
                  </a:txBody>
                  <a:tcPr marL="65699" marR="65699" marT="0" marB="0" horzOverflow="overflow">
                    <a:lnL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8201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699" marR="65699" marT="0" marB="0" horzOverflow="overflow">
                    <a:lnL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9436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699" marR="65699" marT="0" marB="0" horzOverflow="overflow">
                    <a:lnL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10419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699" marR="65699" marT="0" marB="0" horzOverflow="overflow">
                    <a:lnL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9373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699" marR="65699" marT="0" marB="0" horzOverflow="overflow">
                    <a:lnL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11374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699" marR="65699" marT="0" marB="0" horzOverflow="overflow">
                    <a:lnL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14165,3</a:t>
                      </a:r>
                    </a:p>
                  </a:txBody>
                  <a:tcPr marL="65699" marR="65699" marT="0" marB="0" horzOverflow="overflow">
                    <a:lnL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(15000)</a:t>
                      </a:r>
                    </a:p>
                  </a:txBody>
                  <a:tcPr marL="65699" marR="65699" marT="0" marB="0" horzOverflow="overflow">
                    <a:lnL w="28575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1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098504"/>
      </p:ext>
    </p:extLst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Минтруд России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законодательные изменения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3741817"/>
              </p:ext>
            </p:extLst>
          </p:nvPr>
        </p:nvGraphicFramePr>
        <p:xfrm>
          <a:off x="0" y="620691"/>
          <a:ext cx="9144000" cy="6237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76562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Организация, проводящая СОУТ, перед проведением процедуры СОУТ обязана будет получить во ФГИС СОУТ уникальный порядковый номер отчёта, о её проведении.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54687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Результаты СОУТ будут вступать в силу только после размещения отчёта во ФГИС СОУТ.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093747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Работодатель обязан будет передавать во ФГИС СОУТ  сведения о принятых или уволенных работниках (СНИЛС), в отношении рабочих мест которых ранее в системе был размещён отчёт о проведении СОУТ.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765622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Результаты СОУТ будут применяться в целях уплаты дополнительных страховых взносов только при условии размещения отчёта во ФГИС СОУТ.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093747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Работодатель будет иметь право требовать возмещения расходов по уплате страховых взносов от организации, проводившей СОУТ, в случае нарушения ею порядка размещения результатов СОУТ во ФГИС СОУТ.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43576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Будет предусмотрено включение ФНС в число пользователей ФГИС СОУТ.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765622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Организации, проводящие СОУТ, будут обязаны информировать Минтруд России о сокращении области аккредитации испытательной лаборатории.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54687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Минтруд России будет наделён полномочиями по утверждению ряда методик (методов) измерений вредных и (или) опасных производственных факторов.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Стрелка вправо 6"/>
          <p:cNvSpPr/>
          <p:nvPr/>
        </p:nvSpPr>
        <p:spPr>
          <a:xfrm>
            <a:off x="3275856" y="188640"/>
            <a:ext cx="136815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63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ru-RU" sz="3200" dirty="0"/>
              <a:t>Минтруд выпустил разъяснения о разработке инструкций по охране труда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7776864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5445224"/>
            <a:ext cx="7632848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Письмо Минтруда от 3 декабря 2018 г. № </a:t>
            </a:r>
            <a:r>
              <a:rPr lang="ru-RU" dirty="0" smtClean="0"/>
              <a:t>15-2_ООГ-2956</a:t>
            </a:r>
            <a:endParaRPr lang="ru-RU" dirty="0"/>
          </a:p>
          <a:p>
            <a:pPr algn="ctr"/>
            <a:r>
              <a:rPr lang="ru-RU" dirty="0"/>
              <a:t>Методические рекомендациями по разработке государственных нормативных требований охраны </a:t>
            </a:r>
            <a:r>
              <a:rPr lang="ru-RU" dirty="0" smtClean="0"/>
              <a:t>труда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5053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ru-RU" sz="3200" dirty="0"/>
              <a:t>Лучше поздно, чем никогда. Утверждены типовые контракты на СОУТ и обучение по ОТ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756084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5589240"/>
            <a:ext cx="7560840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Приказ Минтруда России от 24.12.2018 N 834н "Об утверждении типовых контрактов на оказание услуг по проведению специальной оценки условий труда и обучению работодателей и работников вопросам охраны труда, а также их информационных карт"</a:t>
            </a:r>
          </a:p>
        </p:txBody>
      </p:sp>
    </p:spTree>
    <p:extLst>
      <p:ext uri="{BB962C8B-B14F-4D97-AF65-F5344CB8AC3E}">
        <p14:creationId xmlns:p14="http://schemas.microsoft.com/office/powerpoint/2010/main" val="3767613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ru-RU" sz="3200" dirty="0"/>
              <a:t>Система управления охраной труда теперь на особом контроле </a:t>
            </a:r>
            <a:r>
              <a:rPr lang="ru-RU" sz="3200" dirty="0" err="1"/>
              <a:t>Роструда</a:t>
            </a:r>
            <a:endParaRPr lang="ru-RU" sz="32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8136904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5877272"/>
            <a:ext cx="806489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Приказ </a:t>
            </a:r>
            <a:r>
              <a:rPr lang="ru-RU" dirty="0" err="1"/>
              <a:t>Роструда</a:t>
            </a:r>
            <a:r>
              <a:rPr lang="ru-RU" dirty="0"/>
              <a:t> от 21.03.2019 N 77 "Об утверждении Методических рекомендаций по проверке создания и обеспечения функционирования системы управления охраной труда"</a:t>
            </a:r>
          </a:p>
        </p:txBody>
      </p:sp>
    </p:spTree>
    <p:extLst>
      <p:ext uri="{BB962C8B-B14F-4D97-AF65-F5344CB8AC3E}">
        <p14:creationId xmlns:p14="http://schemas.microsoft.com/office/powerpoint/2010/main" val="2845600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/>
          <a:lstStyle/>
          <a:p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endParaRPr lang="ru-RU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2166741"/>
      </p:ext>
    </p:extLst>
  </p:cSld>
  <p:clrMapOvr>
    <a:masterClrMapping/>
  </p:clrMapOvr>
  <p:transition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2018\ноябрь 2018\СЯДУТ ВСЕ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1" b="3705"/>
          <a:stretch/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93954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7779969"/>
      </p:ext>
    </p:extLst>
  </p:cSld>
  <p:clrMapOvr>
    <a:masterClrMapping/>
  </p:clrMapOvr>
  <p:transition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3814056"/>
      </p:ext>
    </p:extLst>
  </p:cSld>
  <p:clrMapOvr>
    <a:masterClrMapping/>
  </p:clrMapOvr>
  <p:transition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x_7044135cprevi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1" name="Прямоугольник 1"/>
          <p:cNvSpPr>
            <a:spLocks noChangeArrowheads="1"/>
          </p:cNvSpPr>
          <p:nvPr/>
        </p:nvSpPr>
        <p:spPr bwMode="auto">
          <a:xfrm>
            <a:off x="26988" y="115888"/>
            <a:ext cx="2673350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>
                <a:solidFill>
                  <a:srgbClr val="FFFFFF"/>
                </a:solidFill>
              </a:rPr>
              <a:t>ПРИВЫЧКА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>
                <a:solidFill>
                  <a:srgbClr val="FFFFFF"/>
                </a:solidFill>
              </a:rPr>
              <a:t>РАБОТАТЬ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>
                <a:solidFill>
                  <a:srgbClr val="FFFFFF"/>
                </a:solidFill>
              </a:rPr>
              <a:t>БЕЗОПАСНО</a:t>
            </a:r>
          </a:p>
        </p:txBody>
      </p:sp>
      <p:sp>
        <p:nvSpPr>
          <p:cNvPr id="89092" name="Прямоугольник 4"/>
          <p:cNvSpPr>
            <a:spLocks noChangeArrowheads="1"/>
          </p:cNvSpPr>
          <p:nvPr/>
        </p:nvSpPr>
        <p:spPr bwMode="auto">
          <a:xfrm>
            <a:off x="3225978" y="6119336"/>
            <a:ext cx="5918022" cy="73866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541338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663300"/>
                </a:solidFill>
              </a:rPr>
              <a:t>Условия труда в жаркий период года. Перерывы и кондиционеры. Рекомендации Роспотребнадзора на сайте.</a:t>
            </a:r>
          </a:p>
          <a:p>
            <a:pPr indent="541338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663300"/>
                </a:solidFill>
              </a:rPr>
              <a:t>Безопасность на воде и при нахождении  в </a:t>
            </a:r>
            <a:r>
              <a:rPr lang="ru-RU" sz="1400" b="1" dirty="0" smtClean="0">
                <a:solidFill>
                  <a:srgbClr val="663300"/>
                </a:solidFill>
              </a:rPr>
              <a:t>лесах.</a:t>
            </a:r>
            <a:endParaRPr lang="ru-RU" sz="1400" b="1" dirty="0" smtClean="0">
              <a:solidFill>
                <a:srgbClr val="663300"/>
              </a:solidFill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963478" y="0"/>
            <a:ext cx="3180522" cy="954107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FFFF00"/>
                </a:solidFill>
              </a:rPr>
              <a:t>…ПОМОГАЕТ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FFFF00"/>
                </a:solidFill>
              </a:rPr>
              <a:t>И НА ОТДЫХЕ !!!</a:t>
            </a:r>
          </a:p>
        </p:txBody>
      </p:sp>
    </p:spTree>
    <p:extLst>
      <p:ext uri="{BB962C8B-B14F-4D97-AF65-F5344CB8AC3E}">
        <p14:creationId xmlns:p14="http://schemas.microsoft.com/office/powerpoint/2010/main" val="1323146478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7" descr="imag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3" t="12386" r="28000" b="13206"/>
          <a:stretch>
            <a:fillRect/>
          </a:stretch>
        </p:blipFill>
        <p:spPr bwMode="auto">
          <a:xfrm>
            <a:off x="107504" y="0"/>
            <a:ext cx="837274" cy="886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Прямоугольник 1"/>
          <p:cNvSpPr>
            <a:spLocks noChangeArrowheads="1"/>
          </p:cNvSpPr>
          <p:nvPr/>
        </p:nvSpPr>
        <p:spPr bwMode="auto">
          <a:xfrm>
            <a:off x="110417" y="886810"/>
            <a:ext cx="8945563" cy="595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825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indent="363538" algn="just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b="1" dirty="0">
                <a:solidFill>
                  <a:srgbClr val="000000"/>
                </a:solidFill>
              </a:rPr>
              <a:t>Р</a:t>
            </a:r>
            <a:r>
              <a:rPr lang="ru-RU" altLang="ru-RU" sz="2000" b="1" dirty="0" smtClean="0">
                <a:solidFill>
                  <a:srgbClr val="000000"/>
                </a:solidFill>
              </a:rPr>
              <a:t>еализация информационных мероприятий Всемирного дня охраны труда на тему «Охрана труда и будущее сферы труда»</a:t>
            </a:r>
            <a:r>
              <a:rPr lang="ru-RU" altLang="ru-RU" sz="2000" dirty="0" smtClean="0">
                <a:solidFill>
                  <a:srgbClr val="000000"/>
                </a:solidFill>
              </a:rPr>
              <a:t>;</a:t>
            </a:r>
            <a:endParaRPr lang="ru-RU" altLang="ru-RU" sz="2000" dirty="0">
              <a:solidFill>
                <a:srgbClr val="000000"/>
              </a:solidFill>
            </a:endParaRPr>
          </a:p>
          <a:p>
            <a:pPr indent="363538" algn="just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b="1" dirty="0">
                <a:solidFill>
                  <a:srgbClr val="0033CC"/>
                </a:solidFill>
              </a:rPr>
              <a:t>К</a:t>
            </a:r>
            <a:r>
              <a:rPr lang="ru-RU" altLang="ru-RU" sz="2000" b="1" dirty="0" smtClean="0">
                <a:solidFill>
                  <a:srgbClr val="0033CC"/>
                </a:solidFill>
              </a:rPr>
              <a:t>оординация</a:t>
            </a:r>
            <a:r>
              <a:rPr lang="ru-RU" altLang="ru-RU" sz="2000" b="1" dirty="0">
                <a:solidFill>
                  <a:srgbClr val="0033CC"/>
                </a:solidFill>
              </a:rPr>
              <a:t>, методическое сопровождение обучения по </a:t>
            </a:r>
            <a:r>
              <a:rPr lang="ru-RU" altLang="ru-RU" sz="2000" b="1" dirty="0" smtClean="0">
                <a:solidFill>
                  <a:srgbClr val="0033CC"/>
                </a:solidFill>
              </a:rPr>
              <a:t>ОТ – </a:t>
            </a:r>
            <a:r>
              <a:rPr lang="ru-RU" altLang="ru-RU" sz="2000" u="sng" dirty="0" smtClean="0">
                <a:solidFill>
                  <a:srgbClr val="D6A300"/>
                </a:solidFill>
              </a:rPr>
              <a:t>(согласование программ МСП НО  + преддоговорной аудит УЦ);</a:t>
            </a:r>
          </a:p>
          <a:p>
            <a:pPr indent="363538" algn="just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b="1" dirty="0">
                <a:solidFill>
                  <a:srgbClr val="7030A0"/>
                </a:solidFill>
              </a:rPr>
              <a:t>П</a:t>
            </a:r>
            <a:r>
              <a:rPr lang="ru-RU" altLang="ru-RU" sz="2000" b="1" dirty="0" smtClean="0">
                <a:solidFill>
                  <a:srgbClr val="7030A0"/>
                </a:solidFill>
              </a:rPr>
              <a:t>овышение темпов и обеспечение качества проведения спецоценки, взаимодействие со </a:t>
            </a:r>
            <a:r>
              <a:rPr lang="ru-RU" altLang="ru-RU" sz="2000" b="1" dirty="0" err="1" smtClean="0">
                <a:solidFill>
                  <a:srgbClr val="7030A0"/>
                </a:solidFill>
              </a:rPr>
              <a:t>спецоценщиками</a:t>
            </a:r>
            <a:r>
              <a:rPr lang="ru-RU" altLang="ru-RU" sz="2000" b="1" dirty="0" smtClean="0">
                <a:solidFill>
                  <a:srgbClr val="7030A0"/>
                </a:solidFill>
              </a:rPr>
              <a:t> </a:t>
            </a:r>
            <a:r>
              <a:rPr lang="ru-RU" altLang="ru-RU" sz="2000" b="1" dirty="0" smtClean="0">
                <a:solidFill>
                  <a:srgbClr val="7030A0"/>
                </a:solidFill>
              </a:rPr>
              <a:t>в рамках государственной экспертизы условий труда;</a:t>
            </a:r>
          </a:p>
          <a:p>
            <a:pPr indent="363538" algn="just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b="1" dirty="0" smtClean="0">
                <a:solidFill>
                  <a:srgbClr val="002060"/>
                </a:solidFill>
              </a:rPr>
              <a:t>Содействие реализации предупредительных мер за счет средств Фонда социального страхования </a:t>
            </a:r>
            <a:r>
              <a:rPr lang="ru-RU" altLang="ru-RU" sz="2000" u="sng" dirty="0" smtClean="0">
                <a:solidFill>
                  <a:srgbClr val="D6A300"/>
                </a:solidFill>
              </a:rPr>
              <a:t>(поручения МВК по ОТ)</a:t>
            </a:r>
            <a:r>
              <a:rPr lang="ru-RU" altLang="ru-RU" sz="2000" dirty="0" smtClean="0">
                <a:solidFill>
                  <a:srgbClr val="D6A300"/>
                </a:solidFill>
              </a:rPr>
              <a:t>;</a:t>
            </a:r>
          </a:p>
          <a:p>
            <a:pPr indent="363538" algn="just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b="1" dirty="0">
                <a:solidFill>
                  <a:srgbClr val="FF0000"/>
                </a:solidFill>
              </a:rPr>
              <a:t>З</a:t>
            </a:r>
            <a:r>
              <a:rPr lang="ru-RU" altLang="ru-RU" sz="2000" b="1" dirty="0" smtClean="0">
                <a:solidFill>
                  <a:srgbClr val="FF0000"/>
                </a:solidFill>
              </a:rPr>
              <a:t>аслушивание на муниципальных </a:t>
            </a:r>
            <a:r>
              <a:rPr lang="ru-RU" altLang="ru-RU" sz="2000" b="1" dirty="0">
                <a:solidFill>
                  <a:srgbClr val="FF0000"/>
                </a:solidFill>
              </a:rPr>
              <a:t>межведомственных </a:t>
            </a:r>
            <a:r>
              <a:rPr lang="ru-RU" altLang="ru-RU" sz="2000" b="1" dirty="0" smtClean="0">
                <a:solidFill>
                  <a:srgbClr val="FF0000"/>
                </a:solidFill>
              </a:rPr>
              <a:t>комиссиях </a:t>
            </a:r>
            <a:r>
              <a:rPr lang="ru-RU" altLang="ru-RU" sz="2000" b="1" dirty="0">
                <a:solidFill>
                  <a:srgbClr val="FF0000"/>
                </a:solidFill>
              </a:rPr>
              <a:t>по охране труда </a:t>
            </a:r>
            <a:r>
              <a:rPr lang="ru-RU" altLang="ru-RU" sz="2000" b="1" dirty="0" smtClean="0">
                <a:solidFill>
                  <a:srgbClr val="FF0000"/>
                </a:solidFill>
              </a:rPr>
              <a:t>предприятий</a:t>
            </a:r>
            <a:r>
              <a:rPr lang="ru-RU" altLang="ru-RU" sz="2000" b="1" dirty="0">
                <a:solidFill>
                  <a:srgbClr val="FF0000"/>
                </a:solidFill>
              </a:rPr>
              <a:t>, в которых имели место смертельные </a:t>
            </a:r>
            <a:r>
              <a:rPr lang="ru-RU" altLang="ru-RU" sz="2000" b="1" dirty="0" smtClean="0">
                <a:solidFill>
                  <a:srgbClr val="FF0000"/>
                </a:solidFill>
              </a:rPr>
              <a:t>и групповые несчастные случаи;</a:t>
            </a:r>
          </a:p>
          <a:p>
            <a:pPr indent="363538" algn="just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b="1" dirty="0">
                <a:solidFill>
                  <a:srgbClr val="006C31"/>
                </a:solidFill>
              </a:rPr>
              <a:t>М</a:t>
            </a:r>
            <a:r>
              <a:rPr lang="ru-RU" altLang="ru-RU" sz="2000" b="1" dirty="0" smtClean="0">
                <a:solidFill>
                  <a:srgbClr val="006C31"/>
                </a:solidFill>
              </a:rPr>
              <a:t>етодическая </a:t>
            </a:r>
            <a:r>
              <a:rPr lang="ru-RU" altLang="ru-RU" sz="2000" b="1" dirty="0">
                <a:solidFill>
                  <a:srgbClr val="006C31"/>
                </a:solidFill>
              </a:rPr>
              <a:t>помощь службам охраны труда во внедрении передового опыта, актуализации систем менеджмента охраны труда в контексте </a:t>
            </a:r>
            <a:r>
              <a:rPr lang="ru-RU" altLang="ru-RU" sz="2000" b="1" u="sng" dirty="0">
                <a:solidFill>
                  <a:srgbClr val="003300"/>
                </a:solidFill>
              </a:rPr>
              <a:t>«бережливого производства</a:t>
            </a:r>
            <a:r>
              <a:rPr lang="ru-RU" altLang="ru-RU" sz="2000" b="1" u="sng" dirty="0" smtClean="0">
                <a:solidFill>
                  <a:srgbClr val="003300"/>
                </a:solidFill>
              </a:rPr>
              <a:t>» </a:t>
            </a:r>
            <a:r>
              <a:rPr lang="ru-RU" altLang="ru-RU" sz="2000" dirty="0" smtClean="0">
                <a:solidFill>
                  <a:srgbClr val="006C31"/>
                </a:solidFill>
              </a:rPr>
              <a:t>и </a:t>
            </a:r>
            <a:r>
              <a:rPr lang="ru-RU" altLang="ru-RU" sz="2000" b="1" u="sng" dirty="0" smtClean="0">
                <a:solidFill>
                  <a:srgbClr val="003300"/>
                </a:solidFill>
              </a:rPr>
              <a:t>ИСО 45001-2018</a:t>
            </a:r>
            <a:r>
              <a:rPr lang="ru-RU" altLang="ru-RU" sz="2000" dirty="0" smtClean="0">
                <a:solidFill>
                  <a:srgbClr val="006C31"/>
                </a:solidFill>
              </a:rPr>
              <a:t>, </a:t>
            </a:r>
            <a:r>
              <a:rPr lang="ru-RU" altLang="ru-RU" sz="2000" b="1" dirty="0">
                <a:solidFill>
                  <a:srgbClr val="006C31"/>
                </a:solidFill>
              </a:rPr>
              <a:t>а также по вопросам </a:t>
            </a:r>
            <a:r>
              <a:rPr lang="ru-RU" altLang="ru-RU" sz="2000" b="1" dirty="0" smtClean="0">
                <a:solidFill>
                  <a:srgbClr val="006C31"/>
                </a:solidFill>
              </a:rPr>
              <a:t>безопасного </a:t>
            </a:r>
            <a:r>
              <a:rPr lang="ru-RU" altLang="ru-RU" sz="2000" b="1" dirty="0">
                <a:solidFill>
                  <a:srgbClr val="006C31"/>
                </a:solidFill>
              </a:rPr>
              <a:t>проведения работ с </a:t>
            </a:r>
            <a:r>
              <a:rPr lang="ru-RU" altLang="ru-RU" sz="2000" b="1" dirty="0" smtClean="0">
                <a:solidFill>
                  <a:srgbClr val="006C31"/>
                </a:solidFill>
              </a:rPr>
              <a:t>подрядчиками</a:t>
            </a:r>
            <a:r>
              <a:rPr lang="ru-RU" altLang="ru-RU" sz="2000" dirty="0" smtClean="0">
                <a:solidFill>
                  <a:srgbClr val="006C31"/>
                </a:solidFill>
              </a:rPr>
              <a:t>;</a:t>
            </a:r>
          </a:p>
          <a:p>
            <a:pPr indent="363538" algn="just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b="1" dirty="0" smtClean="0">
                <a:solidFill>
                  <a:srgbClr val="AA064C"/>
                </a:solidFill>
              </a:rPr>
              <a:t>Ведомственный контроль трудового законодательства (198-З);</a:t>
            </a:r>
          </a:p>
          <a:p>
            <a:pPr indent="363538" algn="just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b="1" dirty="0" smtClean="0">
                <a:solidFill>
                  <a:srgbClr val="663300"/>
                </a:solidFill>
              </a:rPr>
              <a:t>Верификация раздела «Охрана труда» при регистрации коллективных договоров в </a:t>
            </a:r>
            <a:r>
              <a:rPr lang="ru-RU" altLang="ru-RU" sz="2000" b="1" dirty="0">
                <a:solidFill>
                  <a:srgbClr val="663300"/>
                </a:solidFill>
              </a:rPr>
              <a:t>М</a:t>
            </a:r>
            <a:r>
              <a:rPr lang="ru-RU" altLang="ru-RU" sz="2000" b="1" dirty="0" smtClean="0">
                <a:solidFill>
                  <a:srgbClr val="663300"/>
                </a:solidFill>
              </a:rPr>
              <a:t>инсоцполитики области</a:t>
            </a:r>
            <a:r>
              <a:rPr lang="ru-RU" altLang="ru-RU" sz="2100" dirty="0" smtClean="0">
                <a:solidFill>
                  <a:srgbClr val="663300"/>
                </a:solidFill>
              </a:rPr>
              <a:t>.</a:t>
            </a:r>
          </a:p>
        </p:txBody>
      </p:sp>
      <p:sp>
        <p:nvSpPr>
          <p:cNvPr id="8195" name="Прямоугольник 3"/>
          <p:cNvSpPr>
            <a:spLocks noChangeArrowheads="1"/>
          </p:cNvSpPr>
          <p:nvPr/>
        </p:nvSpPr>
        <p:spPr bwMode="auto">
          <a:xfrm>
            <a:off x="1115616" y="3310"/>
            <a:ext cx="8037909" cy="830263"/>
          </a:xfrm>
          <a:prstGeom prst="rect">
            <a:avLst/>
          </a:prstGeom>
          <a:solidFill>
            <a:srgbClr val="004D68"/>
          </a:solidFill>
          <a:ln w="57150">
            <a:solidFill>
              <a:srgbClr val="DA0862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dirty="0">
                <a:solidFill>
                  <a:srgbClr val="FFFFFF"/>
                </a:solidFill>
              </a:rPr>
              <a:t>В целях улучшения ситуации по охране труда в Нижегородской области в </a:t>
            </a:r>
            <a:r>
              <a:rPr lang="ru-RU" altLang="ru-RU" sz="2400" b="1" dirty="0" smtClean="0">
                <a:solidFill>
                  <a:srgbClr val="FFFFFF"/>
                </a:solidFill>
              </a:rPr>
              <a:t>2019 </a:t>
            </a:r>
            <a:r>
              <a:rPr lang="ru-RU" altLang="ru-RU" sz="2400" b="1" dirty="0">
                <a:solidFill>
                  <a:srgbClr val="FFFFFF"/>
                </a:solidFill>
              </a:rPr>
              <a:t>году планируется:</a:t>
            </a:r>
          </a:p>
        </p:txBody>
      </p:sp>
    </p:spTree>
    <p:extLst>
      <p:ext uri="{BB962C8B-B14F-4D97-AF65-F5344CB8AC3E}">
        <p14:creationId xmlns:p14="http://schemas.microsoft.com/office/powerpoint/2010/main" val="205828533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4208092"/>
      </p:ext>
    </p:extLst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анные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 проведении специальной оценки условий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труда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 Нижегородской области</a:t>
            </a:r>
            <a:r>
              <a:rPr lang="ru-RU" sz="1700" b="1" dirty="0"/>
              <a:t>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3789711"/>
              </p:ext>
            </p:extLst>
          </p:nvPr>
        </p:nvGraphicFramePr>
        <p:xfrm>
          <a:off x="2" y="764704"/>
          <a:ext cx="9143998" cy="61124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27846"/>
                <a:gridCol w="3647741"/>
                <a:gridCol w="2568411"/>
              </a:tblGrid>
              <a:tr h="28562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96" marR="6699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96" marR="66996" marT="0" marB="0"/>
                </a:tc>
              </a:tr>
              <a:tr h="104728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Общее количество рабочих 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мест, охваченных 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результатами СОУТ</a:t>
                      </a:r>
                      <a:r>
                        <a:rPr lang="ru-RU" sz="20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 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нарастающим 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итогом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96" marR="6699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577 715 (72,4%)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96" marR="66996" marT="0" marB="0"/>
                </a:tc>
              </a:tr>
              <a:tr h="952077"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классам условий труда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96" marR="6699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1+2 (оптимальные и допустимые)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96" marR="669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439 761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96" marR="66996" marT="0" marB="0"/>
                </a:tc>
              </a:tr>
              <a:tr h="7616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3.1 (вредные первой степени)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96" marR="669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70 418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96" marR="66996" marT="0" marB="0"/>
                </a:tc>
              </a:tr>
              <a:tr h="7616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3.2 (вредные второй степени)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96" marR="669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56 437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96" marR="66996" marT="0" marB="0"/>
                </a:tc>
              </a:tr>
              <a:tr h="7616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3.3 (вредные третьей степени)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96" marR="669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9 883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96" marR="66996" marT="0" marB="0"/>
                </a:tc>
              </a:tr>
              <a:tr h="7616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3.4 (вредные четвертой степени)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96" marR="669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853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96" marR="66996" marT="0" marB="0"/>
                </a:tc>
              </a:tr>
              <a:tr h="7616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(опасные)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96" marR="66996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363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96" marR="66996" marT="0" marB="0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594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849802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6858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9428762"/>
      </p:ext>
    </p:extLst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347732"/>
              </p:ext>
            </p:extLst>
          </p:nvPr>
        </p:nvGraphicFramePr>
        <p:xfrm>
          <a:off x="1" y="0"/>
          <a:ext cx="9144000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52101"/>
                <a:gridCol w="691899"/>
              </a:tblGrid>
              <a:tr h="1048356">
                <a:tc>
                  <a:txBody>
                    <a:bodyPr/>
                    <a:lstStyle/>
                    <a:p>
                      <a:pPr indent="270510" algn="just"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Общее количество поступивших запросов на проведение государственной экспертизы условий труда, всего</a:t>
                      </a:r>
                      <a:endParaRPr lang="ru-RU" sz="1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64</a:t>
                      </a:r>
                      <a:endParaRPr lang="ru-RU" sz="17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546018">
                <a:tc>
                  <a:txBody>
                    <a:bodyPr/>
                    <a:lstStyle/>
                    <a:p>
                      <a:pPr indent="270510" algn="just"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 по видам экспертиз:</a:t>
                      </a:r>
                      <a:endParaRPr lang="ru-RU" sz="1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7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524180">
                <a:tc>
                  <a:txBody>
                    <a:bodyPr/>
                    <a:lstStyle/>
                    <a:p>
                      <a:pPr indent="270510" algn="just"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качества проведения специальной оценки условий труда</a:t>
                      </a:r>
                      <a:endParaRPr lang="ru-RU" sz="1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</a:t>
                      </a:r>
                      <a:endParaRPr lang="ru-RU" sz="17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1048356">
                <a:tc>
                  <a:txBody>
                    <a:bodyPr/>
                    <a:lstStyle/>
                    <a:p>
                      <a:pPr indent="270510" algn="just"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правильности предоставления работникам гарантий и компенсаций за работу с вредными и (или) опасными условиями труда</a:t>
                      </a:r>
                      <a:endParaRPr lang="ru-RU" sz="1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  <a:endParaRPr lang="ru-RU" sz="17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524180">
                <a:tc>
                  <a:txBody>
                    <a:bodyPr/>
                    <a:lstStyle/>
                    <a:p>
                      <a:pPr indent="270510" algn="just"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фактических условий труда</a:t>
                      </a:r>
                      <a:endParaRPr lang="ru-RU" sz="1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39</a:t>
                      </a:r>
                      <a:endParaRPr lang="ru-RU" sz="17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1048356">
                <a:tc>
                  <a:txBody>
                    <a:bodyPr/>
                    <a:lstStyle/>
                    <a:p>
                      <a:pPr indent="270510" algn="just"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Общее количество отрицательных заключений (наличие нарушений) по рассмотренным запросам и обращениям, всего</a:t>
                      </a:r>
                      <a:endParaRPr lang="ru-RU" sz="1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8/(16)</a:t>
                      </a:r>
                      <a:endParaRPr lang="ru-RU" sz="17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524180">
                <a:tc>
                  <a:txBody>
                    <a:bodyPr/>
                    <a:lstStyle/>
                    <a:p>
                      <a:pPr indent="270510" algn="just"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качества проведения СОУТ (по отдельным заявлениям)</a:t>
                      </a:r>
                      <a:endParaRPr lang="ru-RU" sz="1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</a:t>
                      </a:r>
                      <a:endParaRPr lang="ru-RU" sz="17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1048356">
                <a:tc>
                  <a:txBody>
                    <a:bodyPr/>
                    <a:lstStyle/>
                    <a:p>
                      <a:pPr indent="270510" algn="just"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правильности предоставления работникам гарантий и компенсаций за работу с вредными и (или) опасными условиями труда</a:t>
                      </a:r>
                      <a:endParaRPr lang="ru-RU" sz="1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lang="ru-RU" sz="17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546018">
                <a:tc>
                  <a:txBody>
                    <a:bodyPr/>
                    <a:lstStyle/>
                    <a:p>
                      <a:pPr indent="270510" algn="just"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фактическим условиям труда</a:t>
                      </a:r>
                      <a:endParaRPr lang="ru-RU" sz="1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lang="ru-RU" sz="17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10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accent6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Характерные нарушения отмеченные в ходе проведения ГЭУТ</a:t>
            </a:r>
            <a:endParaRPr lang="ru-RU" sz="33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8760501"/>
              </p:ext>
            </p:extLst>
          </p:nvPr>
        </p:nvGraphicFramePr>
        <p:xfrm>
          <a:off x="0" y="908719"/>
          <a:ext cx="9144000" cy="59492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378675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необоснованное сокращение объёма инструментальных исследований и измерений на рабочих местах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92329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идентификация не всех вредных и (или) опасных производственных факторов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639469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несоответствие наименований должностей и профессий при составлении перечней рабочих мест, неполнота или отсутствие рабочих и должностных инструкций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650660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отсутствие оформленных результатов хронометражей, некорректное установление времени воздействия производственных факторов для нестационарных рабочих мест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13879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соблюдение права работника на присутствие во время проведения СОУТ на своём рабочем месте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38362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ознакомление работника или нарушение сроков его ознакомления с результатами СОУТ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932534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ненадлежащее содержание протоколов заседания комиссий по специальной оценке условий труда, не отражение в протоколах принятых данными комиссиями решений, в том числе о тождественности оптимальных и допустимых условий труда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220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проводится работодателями актуализация трудовых договоров по результатам СОУТ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220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используется шагомер при исследовании показателей тяжести трудового процесса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686574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перечень рабочих мест, на которых планируется проведение СОУТ, утверждает комиссия по проведению СОУТ у работодателя, а не эксперт его формирует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676361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материалах отчёта о проведении СОУТ отсутствуют сведения об источниках, идентифицированных на рабочих местах вредных (опасных) производственных факторов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138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946" name="Rectangle 2"/>
          <p:cNvSpPr>
            <a:spLocks noChangeArrowheads="1"/>
          </p:cNvSpPr>
          <p:nvPr/>
        </p:nvSpPr>
        <p:spPr bwMode="auto">
          <a:xfrm>
            <a:off x="4140200" y="765175"/>
            <a:ext cx="4824413" cy="1079500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0000"/>
                </a:solidFill>
              </a:rPr>
              <a:t>ПЛАТНО - качества проведения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0000"/>
                </a:solidFill>
              </a:rPr>
              <a:t>специальной оценки условий труда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FF0000"/>
                </a:solidFill>
              </a:rPr>
              <a:t>(приказ  МСП НО №197 от 24.04.2015)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900" b="1" dirty="0">
              <a:solidFill>
                <a:srgbClr val="000000"/>
              </a:solidFill>
            </a:endParaRPr>
          </a:p>
        </p:txBody>
      </p:sp>
      <p:sp>
        <p:nvSpPr>
          <p:cNvPr id="978947" name="Rectangle 3"/>
          <p:cNvSpPr>
            <a:spLocks noChangeArrowheads="1"/>
          </p:cNvSpPr>
          <p:nvPr/>
        </p:nvSpPr>
        <p:spPr bwMode="auto">
          <a:xfrm>
            <a:off x="179388" y="765175"/>
            <a:ext cx="2305050" cy="5040313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2000" b="1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2000" b="1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2000" b="1" dirty="0">
              <a:solidFill>
                <a:srgbClr val="FF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FF0000"/>
                </a:solidFill>
              </a:rPr>
              <a:t>Ст. 216.1 ТК РФ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2000" b="1" dirty="0">
              <a:solidFill>
                <a:srgbClr val="FF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FF0000"/>
                </a:solidFill>
              </a:rPr>
              <a:t>Приказ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FF0000"/>
                </a:solidFill>
              </a:rPr>
              <a:t>Минтруда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FF0000"/>
                </a:solidFill>
              </a:rPr>
              <a:t>России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FF0000"/>
                </a:solidFill>
              </a:rPr>
              <a:t>от 12.08.2014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FF0000"/>
                </a:solidFill>
              </a:rPr>
              <a:t> № 549н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2000" b="1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0000"/>
                </a:solidFill>
              </a:rPr>
              <a:t>по </a:t>
            </a:r>
            <a:r>
              <a:rPr lang="ru-RU" altLang="ru-RU" sz="2000" b="1" dirty="0" smtClean="0">
                <a:solidFill>
                  <a:srgbClr val="000000"/>
                </a:solidFill>
              </a:rPr>
              <a:t>обращениям,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rgbClr val="000000"/>
                </a:solidFill>
              </a:rPr>
              <a:t>представлениям </a:t>
            </a:r>
            <a:endParaRPr lang="ru-RU" altLang="ru-RU" sz="2000" b="1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0000"/>
                </a:solidFill>
              </a:rPr>
              <a:t>и определениям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rgbClr val="000000"/>
                </a:solidFill>
              </a:rPr>
              <a:t>(</a:t>
            </a:r>
            <a:r>
              <a:rPr lang="ru-RU" altLang="ru-RU" sz="2000" b="1" dirty="0">
                <a:solidFill>
                  <a:srgbClr val="000000"/>
                </a:solidFill>
              </a:rPr>
              <a:t>ГИТ, СУД, ОИВ,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0000"/>
                </a:solidFill>
              </a:rPr>
              <a:t>работники)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2000" b="1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0000"/>
                </a:solidFill>
              </a:rPr>
              <a:t>в целях оценки: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0000"/>
                </a:solidFill>
              </a:rPr>
              <a:t>…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2000" b="1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2000" b="1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1600" dirty="0">
              <a:solidFill>
                <a:srgbClr val="000000"/>
              </a:solidFill>
            </a:endParaRPr>
          </a:p>
        </p:txBody>
      </p:sp>
      <p:sp>
        <p:nvSpPr>
          <p:cNvPr id="978948" name="Rectangle 4"/>
          <p:cNvSpPr>
            <a:spLocks noChangeArrowheads="1"/>
          </p:cNvSpPr>
          <p:nvPr/>
        </p:nvSpPr>
        <p:spPr bwMode="auto">
          <a:xfrm>
            <a:off x="4152900" y="2276475"/>
            <a:ext cx="4824413" cy="1331913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0000"/>
                </a:solidFill>
              </a:rPr>
              <a:t>правильности предоставления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0000"/>
                </a:solidFill>
              </a:rPr>
              <a:t>работникам гарантий и компенсаций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0000"/>
                </a:solidFill>
              </a:rPr>
              <a:t>за работу с вредными и (или)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0000"/>
                </a:solidFill>
              </a:rPr>
              <a:t>опасными условиями труда</a:t>
            </a:r>
          </a:p>
        </p:txBody>
      </p:sp>
      <p:sp>
        <p:nvSpPr>
          <p:cNvPr id="978949" name="Rectangle 5"/>
          <p:cNvSpPr>
            <a:spLocks noChangeArrowheads="1"/>
          </p:cNvSpPr>
          <p:nvPr/>
        </p:nvSpPr>
        <p:spPr bwMode="auto">
          <a:xfrm>
            <a:off x="5940425" y="3860800"/>
            <a:ext cx="3024188" cy="2016125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0000"/>
                </a:solidFill>
              </a:rPr>
              <a:t>фактических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0000"/>
                </a:solidFill>
              </a:rPr>
              <a:t>условий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0000"/>
                </a:solidFill>
              </a:rPr>
              <a:t>труда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0000"/>
                </a:solidFill>
              </a:rPr>
              <a:t>работников</a:t>
            </a:r>
          </a:p>
        </p:txBody>
      </p:sp>
      <p:sp>
        <p:nvSpPr>
          <p:cNvPr id="978950" name="AutoShape 6"/>
          <p:cNvSpPr>
            <a:spLocks noChangeArrowheads="1"/>
          </p:cNvSpPr>
          <p:nvPr/>
        </p:nvSpPr>
        <p:spPr bwMode="auto">
          <a:xfrm>
            <a:off x="2627312" y="620713"/>
            <a:ext cx="1296615" cy="3311525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1687" name="Заголовок 1"/>
          <p:cNvSpPr>
            <a:spLocks/>
          </p:cNvSpPr>
          <p:nvPr/>
        </p:nvSpPr>
        <p:spPr bwMode="auto">
          <a:xfrm>
            <a:off x="179388" y="188913"/>
            <a:ext cx="8785225" cy="3603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500" b="1" dirty="0">
                <a:solidFill>
                  <a:srgbClr val="0000CC"/>
                </a:solidFill>
                <a:latin typeface="Helios"/>
              </a:rPr>
              <a:t>ГОСУДАРСТВЕННАЯ ЭКСПЕРТИЗА УСЛОВИЙ ТРУДА</a:t>
            </a:r>
          </a:p>
        </p:txBody>
      </p:sp>
      <p:pic>
        <p:nvPicPr>
          <p:cNvPr id="71688" name="Picture 9" descr="http://uszn40.ru/userfiles1/3515288ef1a98dc0160b2403e902a524_L.jpg"/>
          <p:cNvPicPr>
            <a:picLocks noChangeAspect="1" noChangeArrowheads="1"/>
          </p:cNvPicPr>
          <p:nvPr/>
        </p:nvPicPr>
        <p:blipFill>
          <a:blip r:embed="rId3" cstate="print"/>
          <a:srcRect l="13277" t="-7793" r="22360" b="15585"/>
          <a:stretch>
            <a:fillRect/>
          </a:stretch>
        </p:blipFill>
        <p:spPr bwMode="auto">
          <a:xfrm>
            <a:off x="2627313" y="3643313"/>
            <a:ext cx="316865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9" name="Заголовок 1"/>
          <p:cNvSpPr>
            <a:spLocks/>
          </p:cNvSpPr>
          <p:nvPr/>
        </p:nvSpPr>
        <p:spPr bwMode="auto">
          <a:xfrm>
            <a:off x="198438" y="6124575"/>
            <a:ext cx="2286000" cy="3603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500" b="1">
                <a:solidFill>
                  <a:srgbClr val="0000CC"/>
                </a:solidFill>
                <a:latin typeface="Helios"/>
              </a:rPr>
              <a:t>422-29-46</a:t>
            </a:r>
          </a:p>
        </p:txBody>
      </p:sp>
      <p:sp>
        <p:nvSpPr>
          <p:cNvPr id="71690" name="Заголовок 1"/>
          <p:cNvSpPr>
            <a:spLocks/>
          </p:cNvSpPr>
          <p:nvPr/>
        </p:nvSpPr>
        <p:spPr bwMode="auto">
          <a:xfrm>
            <a:off x="6011863" y="6124575"/>
            <a:ext cx="2952750" cy="3603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500" b="1">
                <a:solidFill>
                  <a:srgbClr val="0000CC"/>
                </a:solidFill>
                <a:latin typeface="Helios"/>
              </a:rPr>
              <a:t>Ул.Деловая, 9</a:t>
            </a:r>
          </a:p>
        </p:txBody>
      </p:sp>
    </p:spTree>
    <p:extLst>
      <p:ext uri="{BB962C8B-B14F-4D97-AF65-F5344CB8AC3E}">
        <p14:creationId xmlns:p14="http://schemas.microsoft.com/office/powerpoint/2010/main" val="1868197075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8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8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8946" grpId="0" animBg="1" autoUpdateAnimBg="0"/>
      <p:bldP spid="978947" grpId="0" animBg="1" autoUpdateAnimBg="0"/>
      <p:bldP spid="978948" grpId="0" animBg="1" autoUpdateAnimBg="0"/>
      <p:bldP spid="978949" grpId="0" animBg="1" autoUpdateAnimBg="0"/>
      <p:bldP spid="978950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7628629"/>
      </p:ext>
    </p:extLst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286886140"/>
      </p:ext>
    </p:extLst>
  </p:cSld>
  <p:clrMapOvr>
    <a:masterClrMapping/>
  </p:clrMapOvr>
  <p:transition advClick="0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1058</Words>
  <Application>Microsoft Office PowerPoint</Application>
  <PresentationFormat>Экран (4:3)</PresentationFormat>
  <Paragraphs>210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19</vt:i4>
      </vt:variant>
    </vt:vector>
  </HeadingPairs>
  <TitlesOfParts>
    <vt:vector size="30" baseType="lpstr">
      <vt:lpstr>Тема Office</vt:lpstr>
      <vt:lpstr>8_Оформление по умолчанию</vt:lpstr>
      <vt:lpstr>1_Тема Office</vt:lpstr>
      <vt:lpstr>2_Тема Office</vt:lpstr>
      <vt:lpstr>1_Оформление по умолчанию</vt:lpstr>
      <vt:lpstr>2_Оформление по умолчанию</vt:lpstr>
      <vt:lpstr>3_Тема Office</vt:lpstr>
      <vt:lpstr>4_Тема Office</vt:lpstr>
      <vt:lpstr>3_Оформление по умолчанию</vt:lpstr>
      <vt:lpstr>4_Оформление по умолчанию</vt:lpstr>
      <vt:lpstr>5_Оформление по умолчанию</vt:lpstr>
      <vt:lpstr>Презентация PowerPoint</vt:lpstr>
      <vt:lpstr>Презентация PowerPoint</vt:lpstr>
      <vt:lpstr>Данные о проведении специальной оценки условий труда в Нижегородской области </vt:lpstr>
      <vt:lpstr>Презентация PowerPoint</vt:lpstr>
      <vt:lpstr>Презентация PowerPoint</vt:lpstr>
      <vt:lpstr>Характерные нарушения отмеченные в ходе проведения ГЭУТ</vt:lpstr>
      <vt:lpstr>Презентация PowerPoint</vt:lpstr>
      <vt:lpstr>Презентация PowerPoint</vt:lpstr>
      <vt:lpstr>Презентация PowerPoint</vt:lpstr>
      <vt:lpstr>Минтруд России                       законодательные изменения</vt:lpstr>
      <vt:lpstr>Минтруд выпустил разъяснения о разработке инструкций по охране труда</vt:lpstr>
      <vt:lpstr>Лучше поздно, чем никогда. Утверждены типовые контракты на СОУТ и обучение по ОТ</vt:lpstr>
      <vt:lpstr>Система управления охраной труда теперь на особом контроле Роструда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 В. Тарасов</dc:creator>
  <cp:lastModifiedBy>ITarasov</cp:lastModifiedBy>
  <cp:revision>7</cp:revision>
  <cp:lastPrinted>2019-04-24T13:15:25Z</cp:lastPrinted>
  <dcterms:created xsi:type="dcterms:W3CDTF">2019-04-23T14:09:02Z</dcterms:created>
  <dcterms:modified xsi:type="dcterms:W3CDTF">2019-04-24T14:46:34Z</dcterms:modified>
</cp:coreProperties>
</file>